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71" r:id="rId3"/>
    <p:sldId id="274" r:id="rId4"/>
    <p:sldId id="275" r:id="rId5"/>
    <p:sldId id="28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  <p:sldId id="339" r:id="rId24"/>
    <p:sldId id="296" r:id="rId25"/>
    <p:sldId id="297" r:id="rId26"/>
    <p:sldId id="298" r:id="rId27"/>
    <p:sldId id="299" r:id="rId28"/>
  </p:sldIdLst>
  <p:sldSz cx="12188825" cy="6858000"/>
  <p:notesSz cx="6858000" cy="9144000"/>
  <p:custDataLst>
    <p:tags r:id="rId3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599" autoAdjust="0"/>
  </p:normalViewPr>
  <p:slideViewPr>
    <p:cSldViewPr>
      <p:cViewPr varScale="1">
        <p:scale>
          <a:sx n="72" d="100"/>
          <a:sy n="72" d="100"/>
        </p:scale>
        <p:origin x="660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1/5/2019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1/5/2019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6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30F6D-78F0-42CA-81A0-DB449552B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5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8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0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6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grpSp>
        <p:nvGrpSpPr>
          <p:cNvPr id="615" name="frame" descr="Box graphic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grpSp>
        <p:nvGrpSpPr>
          <p:cNvPr id="614" name="frame" descr="Box graphic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elearningindustry.com/6-top-facts-about-adult-learning-theory-every-educator-should-know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skatechteacher.com/" TargetMode="External"/><Relationship Id="rId7" Type="http://schemas.openxmlformats.org/officeDocument/2006/relationships/hyperlink" Target="https://creativecommons.org/licenses/by-nc-sa/3.0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hyperlink" Target="https://www.educationdegree.com/articles/different-types-of-learning-style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en.wikipedia.org/wiki/Whiteboard" TargetMode="External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en.wikipedia.org/wiki/Whiteboard" TargetMode="External"/><Relationship Id="rId4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en.wikipedia.org/wiki/Whiteboard" TargetMode="External"/><Relationship Id="rId4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ondocircolobosco.gov.it/galleria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://classroom-aid.com/2013/12/23/infographic-instructional-strategies-and-activity-design-ideas/" TargetMode="Externa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.verdehorizonte.net/2014/06/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elearningindustry.com/11-tips-engage-inspire-adult-learner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en.wikipedia.org/wiki/Whiteboard" TargetMode="External"/><Relationship Id="rId4" Type="http://schemas.openxmlformats.org/officeDocument/2006/relationships/image" Target="../media/image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uxcatalyst.com/2012/04/24/motivating-sustainable-behaviour/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/3.0/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://www.physioprescription.com/2014/04/26/how-to-stretch-how-long-to-hold-a-stretch/" TargetMode="External"/><Relationship Id="rId4" Type="http://schemas.openxmlformats.org/officeDocument/2006/relationships/image" Target="../media/image1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tm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madhawaweblog.blogspot.com/2015/09/book-fair-2015.html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hyperlink" Target="https://certification.comptia.org/docs/default-source/exam-objectives/cttplus_objectives.pdf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certification.comptia.org/certifications/ct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ertification.comptia.org/docs/default-source/downloadablefiles/01981-virtual-ctt-classroom-trainer-howtoprepare-2015-online.pdf" TargetMode="External"/><Relationship Id="rId5" Type="http://schemas.openxmlformats.org/officeDocument/2006/relationships/hyperlink" Target="https://certification.comptia.org/docs/default-source/downloadablefiles/01981-ctt-classroom-trainer-howtoprepare-2015-online.pdf" TargetMode="External"/><Relationship Id="rId4" Type="http://schemas.openxmlformats.org/officeDocument/2006/relationships/hyperlink" Target="https://certification.comptia.org/docs/default-source/downloadablefiles/01981-product-pages-ctt-page-table-online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://esheninger.blogspot.ca/2015/02/tips-for-byod-equity.html" TargetMode="Externa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getmespark.com/five-ways-not-to-brainstorm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s://en.wikipedia.org/wiki/Whiteboard" TargetMode="Externa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minntilt.com/2014/07/09/teaching-across-generations-part-i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elearningindustry.com/8-important-characteristics-of-adult-learner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CompTIA CTT+</a:t>
            </a:r>
            <a:br>
              <a:rPr lang="en-US" dirty="0"/>
            </a:br>
            <a:r>
              <a:rPr lang="en-US" sz="4400" dirty="0"/>
              <a:t>Certified Technical Trainer</a:t>
            </a:r>
            <a:br>
              <a:rPr lang="en-US" sz="4400" dirty="0"/>
            </a:br>
            <a:r>
              <a:rPr lang="en-US" sz="4400" dirty="0"/>
              <a:t>Exam TK0-201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1, Day 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F802FD-3FC0-47F0-9478-11F3544B2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0AE447E-B0E5-47F7-B344-843062D20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Generally accepted adult learning theories</a:t>
            </a:r>
          </a:p>
          <a:p>
            <a:pPr lvl="1"/>
            <a:r>
              <a:rPr lang="en-US" dirty="0"/>
              <a:t>Adult learners have a well-established sense of self</a:t>
            </a:r>
          </a:p>
          <a:p>
            <a:pPr lvl="1"/>
            <a:r>
              <a:rPr lang="en-US" dirty="0"/>
              <a:t>Past experiences play a pivotal role in adult learning</a:t>
            </a:r>
          </a:p>
          <a:p>
            <a:pPr lvl="1"/>
            <a:r>
              <a:rPr lang="en-US" dirty="0"/>
              <a:t>Adult learning is purpose driven</a:t>
            </a:r>
          </a:p>
          <a:p>
            <a:pPr lvl="1"/>
            <a:r>
              <a:rPr lang="en-US" dirty="0"/>
              <a:t>Adult learning relies on a readiness to learn</a:t>
            </a:r>
          </a:p>
          <a:p>
            <a:pPr lvl="1"/>
            <a:r>
              <a:rPr lang="en-US" dirty="0"/>
              <a:t>Adult learners are driven by internal motivation</a:t>
            </a:r>
          </a:p>
          <a:p>
            <a:pPr lvl="1"/>
            <a:r>
              <a:rPr lang="en-US" dirty="0"/>
              <a:t>Mistakes are often the most valuable teacher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2" y="6400800"/>
            <a:ext cx="6553200" cy="291547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https://elearningindustry.com/6-top-facts-about-adult-learning-theory-every-educator-should-know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80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different styles of learning</a:t>
            </a:r>
          </a:p>
          <a:p>
            <a:pPr lvl="1"/>
            <a:r>
              <a:rPr lang="en-US" dirty="0"/>
              <a:t>Visual learners</a:t>
            </a:r>
          </a:p>
          <a:p>
            <a:pPr lvl="1"/>
            <a:r>
              <a:rPr lang="en-US" dirty="0"/>
              <a:t>Auditory learners</a:t>
            </a:r>
          </a:p>
          <a:p>
            <a:pPr lvl="1"/>
            <a:r>
              <a:rPr lang="en-US" dirty="0"/>
              <a:t>Verbal learners</a:t>
            </a:r>
          </a:p>
          <a:p>
            <a:pPr lvl="1"/>
            <a:r>
              <a:rPr lang="en-US" dirty="0"/>
              <a:t>Kinesthetic learners</a:t>
            </a:r>
          </a:p>
          <a:p>
            <a:pPr lvl="2"/>
            <a:r>
              <a:rPr lang="en-US" dirty="0"/>
              <a:t>A.k.a. Physical learners</a:t>
            </a:r>
          </a:p>
          <a:p>
            <a:pPr lvl="1"/>
            <a:r>
              <a:rPr lang="en-US" dirty="0"/>
              <a:t>Logical learners</a:t>
            </a:r>
          </a:p>
          <a:p>
            <a:pPr lvl="1"/>
            <a:r>
              <a:rPr lang="en-US" dirty="0"/>
              <a:t>Social learners</a:t>
            </a:r>
          </a:p>
          <a:p>
            <a:pPr lvl="1"/>
            <a:r>
              <a:rPr lang="en-US" dirty="0"/>
              <a:t>Solitary learners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9E66FE7-4ED2-4F5B-A2AA-393D8CF9737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245225" y="1908313"/>
            <a:ext cx="4419600" cy="3271003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hlinkClick r:id="rId4"/>
              </a:rPr>
              <a:t>https://www.educationdegree.com/articles/different-types-of-learning-styles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DD49D60-B707-49F6-B01C-F58B5DDAB11A}"/>
              </a:ext>
            </a:extLst>
          </p:cNvPr>
          <p:cNvSpPr txBox="1"/>
          <p:nvPr/>
        </p:nvSpPr>
        <p:spPr>
          <a:xfrm>
            <a:off x="6245225" y="5179316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askatechteacher.com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7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17616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techniques for delivering instruction in a classroom environment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864E45C7-2E18-4531-9445-7284279B58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3314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3418D75-81C5-4BA5-864C-DB09AD4FB4F2}"/>
              </a:ext>
            </a:extLst>
          </p:cNvPr>
          <p:cNvSpPr txBox="1"/>
          <p:nvPr/>
        </p:nvSpPr>
        <p:spPr>
          <a:xfrm>
            <a:off x="6246814" y="521970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en.wikipedia.org/wiki/Whiteboard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38706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techniques for delivering instruction in a technology-delivered environment (computer lab)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864E45C7-2E18-4531-9445-7284279B58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3314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3418D75-81C5-4BA5-864C-DB09AD4FB4F2}"/>
              </a:ext>
            </a:extLst>
          </p:cNvPr>
          <p:cNvSpPr txBox="1"/>
          <p:nvPr/>
        </p:nvSpPr>
        <p:spPr>
          <a:xfrm>
            <a:off x="6246814" y="521970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en.wikipedia.org/wiki/Whiteboard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49744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techniques for delivering instruction in a virtual environment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864E45C7-2E18-4531-9445-7284279B58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3314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3418D75-81C5-4BA5-864C-DB09AD4FB4F2}"/>
              </a:ext>
            </a:extLst>
          </p:cNvPr>
          <p:cNvSpPr txBox="1"/>
          <p:nvPr/>
        </p:nvSpPr>
        <p:spPr>
          <a:xfrm>
            <a:off x="6246814" y="521970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en.wikipedia.org/wiki/Whiteboard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91784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Skills to use delivery methods as intended by the course designers</a:t>
            </a:r>
          </a:p>
          <a:p>
            <a:pPr lvl="1"/>
            <a:r>
              <a:rPr lang="en-US" dirty="0"/>
              <a:t>Who?</a:t>
            </a:r>
          </a:p>
          <a:p>
            <a:pPr lvl="2"/>
            <a:r>
              <a:rPr lang="en-US" dirty="0"/>
              <a:t>Who are the designers?</a:t>
            </a:r>
          </a:p>
          <a:p>
            <a:pPr lvl="2"/>
            <a:r>
              <a:rPr lang="en-US" dirty="0"/>
              <a:t>Who are the students?</a:t>
            </a:r>
          </a:p>
          <a:p>
            <a:pPr lvl="1"/>
            <a:r>
              <a:rPr lang="en-US" dirty="0"/>
              <a:t>What?</a:t>
            </a:r>
          </a:p>
          <a:p>
            <a:pPr lvl="2"/>
            <a:r>
              <a:rPr lang="en-US" dirty="0"/>
              <a:t>What are the objectives?</a:t>
            </a:r>
          </a:p>
          <a:p>
            <a:pPr lvl="1"/>
            <a:r>
              <a:rPr lang="en-US" dirty="0"/>
              <a:t>Where?</a:t>
            </a:r>
          </a:p>
          <a:p>
            <a:pPr lvl="1"/>
            <a:r>
              <a:rPr lang="en-US" dirty="0"/>
              <a:t>Why?</a:t>
            </a:r>
          </a:p>
          <a:p>
            <a:pPr lvl="1"/>
            <a:r>
              <a:rPr lang="en-US" dirty="0"/>
              <a:t>When?</a:t>
            </a:r>
          </a:p>
          <a:p>
            <a:pPr lvl="1"/>
            <a:r>
              <a:rPr lang="en-US" dirty="0"/>
              <a:t>How?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03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adapt delivery methods to meet a variety of learning styles</a:t>
            </a:r>
          </a:p>
          <a:p>
            <a:pPr lvl="1"/>
            <a:r>
              <a:rPr lang="en-US" dirty="0"/>
              <a:t>Visual learners?</a:t>
            </a:r>
          </a:p>
          <a:p>
            <a:pPr lvl="1"/>
            <a:r>
              <a:rPr lang="en-US" dirty="0"/>
              <a:t>Auditory learners?</a:t>
            </a:r>
          </a:p>
          <a:p>
            <a:pPr lvl="1"/>
            <a:r>
              <a:rPr lang="en-US" dirty="0"/>
              <a:t>Verbal learners?</a:t>
            </a:r>
          </a:p>
          <a:p>
            <a:pPr lvl="1"/>
            <a:r>
              <a:rPr lang="en-US" dirty="0"/>
              <a:t>Kinesthetic learners?</a:t>
            </a:r>
          </a:p>
          <a:p>
            <a:pPr lvl="1"/>
            <a:r>
              <a:rPr lang="en-US" dirty="0"/>
              <a:t>Logical learners?</a:t>
            </a:r>
          </a:p>
          <a:p>
            <a:pPr lvl="1"/>
            <a:r>
              <a:rPr lang="en-US" dirty="0"/>
              <a:t>Social learners?</a:t>
            </a:r>
          </a:p>
          <a:p>
            <a:pPr lvl="1"/>
            <a:r>
              <a:rPr lang="en-US" dirty="0"/>
              <a:t>Solitary learners?</a:t>
            </a:r>
          </a:p>
          <a:p>
            <a:pPr lvl="1"/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6DBE7C9-084D-4AE3-91DA-4F9C987BE44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331470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F5697A8-873B-429D-A507-F3B6C20BC68E}"/>
              </a:ext>
            </a:extLst>
          </p:cNvPr>
          <p:cNvSpPr txBox="1"/>
          <p:nvPr/>
        </p:nvSpPr>
        <p:spPr>
          <a:xfrm>
            <a:off x="6246814" y="521970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www.secondocircolobosco.gov.it/galleria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14521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engage learners through multiple delivery techniques as appropriate to:</a:t>
            </a:r>
          </a:p>
          <a:p>
            <a:pPr lvl="1"/>
            <a:r>
              <a:rPr lang="en-US" dirty="0"/>
              <a:t>The material</a:t>
            </a:r>
          </a:p>
          <a:p>
            <a:pPr lvl="1"/>
            <a:r>
              <a:rPr lang="en-US" dirty="0"/>
              <a:t>The learners </a:t>
            </a:r>
          </a:p>
          <a:p>
            <a:pPr lvl="1"/>
            <a:r>
              <a:rPr lang="en-US" dirty="0"/>
              <a:t>The situation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B1DE783-A0C5-4136-B89C-37A5082CC97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2861458" cy="4201823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EDD3FF8-51AC-431E-93EC-3F764AE080F2}"/>
              </a:ext>
            </a:extLst>
          </p:cNvPr>
          <p:cNvSpPr txBox="1"/>
          <p:nvPr/>
        </p:nvSpPr>
        <p:spPr>
          <a:xfrm>
            <a:off x="6246814" y="6146054"/>
            <a:ext cx="2590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classroom-aid.com/2013/12/23/infographic-instructional-strategies-and-activity-design-ideas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412723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organize and introduce content in a variety of ways</a:t>
            </a:r>
          </a:p>
          <a:p>
            <a:pPr lvl="1"/>
            <a:r>
              <a:rPr lang="en-US" dirty="0"/>
              <a:t>Compare and contrast</a:t>
            </a:r>
          </a:p>
          <a:p>
            <a:pPr lvl="1"/>
            <a:r>
              <a:rPr lang="en-US" dirty="0"/>
              <a:t>Steps in a process</a:t>
            </a:r>
          </a:p>
          <a:p>
            <a:pPr lvl="1"/>
            <a:r>
              <a:rPr lang="en-US" dirty="0"/>
              <a:t>Advantages and disadvantages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A6317CE-6ACA-4D22-8A1C-64A348F6240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246814" y="1913249"/>
            <a:ext cx="3543300" cy="266700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4809F26-FFE6-4CAA-BC8D-3D51C718B9BD}"/>
              </a:ext>
            </a:extLst>
          </p:cNvPr>
          <p:cNvSpPr txBox="1"/>
          <p:nvPr/>
        </p:nvSpPr>
        <p:spPr>
          <a:xfrm>
            <a:off x="6246814" y="4580249"/>
            <a:ext cx="35433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online.verdehorizonte.net/2014/06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83171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Skills to identify and implement learning activities that are relevant to the course objectives</a:t>
            </a:r>
          </a:p>
          <a:p>
            <a:pPr lvl="1"/>
            <a:r>
              <a:rPr lang="en-US" dirty="0"/>
              <a:t>Make it relevant!</a:t>
            </a:r>
          </a:p>
          <a:p>
            <a:pPr lvl="1"/>
            <a:r>
              <a:rPr lang="en-US" dirty="0"/>
              <a:t>Include activities and assignments that encourage adult learners to explore.</a:t>
            </a:r>
          </a:p>
          <a:p>
            <a:pPr lvl="1"/>
            <a:r>
              <a:rPr lang="en-US" dirty="0"/>
              <a:t>Consider the experience and educational background of the adult learners.</a:t>
            </a:r>
          </a:p>
          <a:p>
            <a:pPr lvl="1"/>
            <a:r>
              <a:rPr lang="en-US" dirty="0"/>
              <a:t>Offer immediate feedback to allow adult learners to learn from mistakes.</a:t>
            </a:r>
          </a:p>
          <a:p>
            <a:pPr lvl="1"/>
            <a:r>
              <a:rPr lang="en-US" dirty="0"/>
              <a:t>Integrate emotionally-driven content.</a:t>
            </a:r>
          </a:p>
          <a:p>
            <a:pPr lvl="1"/>
            <a:r>
              <a:rPr lang="en-US" dirty="0"/>
              <a:t>Emphasize the real-world benefits.</a:t>
            </a:r>
          </a:p>
          <a:p>
            <a:pPr lvl="1"/>
            <a:r>
              <a:rPr lang="en-US" dirty="0"/>
              <a:t>Keep cognitive overload in mind when creating content.</a:t>
            </a:r>
          </a:p>
          <a:p>
            <a:pPr lvl="1"/>
            <a:r>
              <a:rPr lang="en-US" dirty="0"/>
              <a:t>Remember that practice makes perfect.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https://elearningindustry.com/11-tips-engage-inspire-adult-learners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11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going to cover?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267200"/>
          </a:xfrm>
        </p:spPr>
        <p:txBody>
          <a:bodyPr/>
          <a:lstStyle/>
          <a:p>
            <a:r>
              <a:rPr lang="en-US" dirty="0"/>
              <a:t>Planning Prior to the Course</a:t>
            </a:r>
          </a:p>
          <a:p>
            <a:r>
              <a:rPr lang="en-US" dirty="0"/>
              <a:t>Methods for Effective Instruction</a:t>
            </a:r>
          </a:p>
          <a:p>
            <a:r>
              <a:rPr lang="en-US" dirty="0"/>
              <a:t>Establishing Instructor Credibility and Maintaining Communications</a:t>
            </a:r>
          </a:p>
          <a:p>
            <a:r>
              <a:rPr lang="en-US" dirty="0"/>
              <a:t>Leading a Group Facilitation</a:t>
            </a:r>
          </a:p>
          <a:p>
            <a:r>
              <a:rPr lang="en-US" dirty="0"/>
              <a:t>Evaluating the Training Event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9F10151E-BBFE-4342-BB11-0513E7DEF5AD}"/>
              </a:ext>
            </a:extLst>
          </p:cNvPr>
          <p:cNvSpPr/>
          <p:nvPr/>
        </p:nvSpPr>
        <p:spPr>
          <a:xfrm flipH="1">
            <a:off x="6096137" y="2286000"/>
            <a:ext cx="1905000" cy="762000"/>
          </a:xfrm>
          <a:prstGeom prst="rightArrow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117197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monitor learner comfort level during the use of participatory activities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0" name="Content Placeholder 8">
            <a:extLst>
              <a:ext uri="{FF2B5EF4-FFF2-40B4-BE49-F238E27FC236}">
                <a16:creationId xmlns:a16="http://schemas.microsoft.com/office/drawing/2014/main" id="{864E45C7-2E18-4531-9445-7284279B58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33147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3418D75-81C5-4BA5-864C-DB09AD4FB4F2}"/>
              </a:ext>
            </a:extLst>
          </p:cNvPr>
          <p:cNvSpPr txBox="1"/>
          <p:nvPr/>
        </p:nvSpPr>
        <p:spPr>
          <a:xfrm>
            <a:off x="6246814" y="521970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en.wikipedia.org/wiki/Whiteboard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870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stimulate interest and enhance learner understanding through appropriate</a:t>
            </a:r>
          </a:p>
          <a:p>
            <a:pPr lvl="1"/>
            <a:r>
              <a:rPr lang="en-US" dirty="0"/>
              <a:t>Anecdotes</a:t>
            </a:r>
          </a:p>
          <a:p>
            <a:pPr lvl="1"/>
            <a:r>
              <a:rPr lang="en-US" dirty="0"/>
              <a:t>Stories</a:t>
            </a:r>
          </a:p>
          <a:p>
            <a:pPr lvl="1"/>
            <a:r>
              <a:rPr lang="en-US" dirty="0"/>
              <a:t>Analogies </a:t>
            </a:r>
          </a:p>
          <a:p>
            <a:pPr lvl="1"/>
            <a:r>
              <a:rPr lang="en-US" dirty="0"/>
              <a:t>Humor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F4219A5-2C99-4167-9E2B-16AC8332E1E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3291627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3AB9A8-5183-487D-ABBE-EA61FD6A80C3}"/>
              </a:ext>
            </a:extLst>
          </p:cNvPr>
          <p:cNvSpPr txBox="1"/>
          <p:nvPr/>
        </p:nvSpPr>
        <p:spPr>
          <a:xfrm>
            <a:off x="6246814" y="5196627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www.cruxcatalyst.com/2012/04/24/motivating-sustainable-behaviour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/3.0/"/>
              </a:rPr>
              <a:t>CC BY-NC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9954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use activities that allow learners to review and apply content at appropriate intervals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2986D58-0BDE-47D7-BF2B-09B73178D19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3619500" cy="268605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F8FA19A-B32A-4298-B607-3AE8C77B0E02}"/>
              </a:ext>
            </a:extLst>
          </p:cNvPr>
          <p:cNvSpPr txBox="1"/>
          <p:nvPr/>
        </p:nvSpPr>
        <p:spPr>
          <a:xfrm>
            <a:off x="6246814" y="4591050"/>
            <a:ext cx="36195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physioprescription.com/2014/04/26/how-to-stretch-how-long-to-hold-a-stretch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00750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5A277FC-182F-445D-A03A-E4C715D85F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776" y="904522"/>
            <a:ext cx="6611273" cy="504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6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of:</a:t>
            </a:r>
          </a:p>
          <a:p>
            <a:pPr lvl="1"/>
            <a:r>
              <a:rPr lang="en-US" dirty="0"/>
              <a:t>A wide variety of delivery methods (e.g., discussion, brainstorm, lecture, demonstration and role play)</a:t>
            </a:r>
          </a:p>
          <a:p>
            <a:pPr lvl="1"/>
            <a:r>
              <a:rPr lang="en-US" dirty="0"/>
              <a:t>Advantages and disadvantages of each delivery method</a:t>
            </a:r>
          </a:p>
          <a:p>
            <a:pPr lvl="1"/>
            <a:r>
              <a:rPr lang="en-US" dirty="0"/>
              <a:t>Characteristics of adult learners and generally accepted adult learning theories</a:t>
            </a:r>
          </a:p>
          <a:p>
            <a:pPr lvl="1"/>
            <a:r>
              <a:rPr lang="en-US" dirty="0"/>
              <a:t>Different styles of learning</a:t>
            </a:r>
          </a:p>
          <a:p>
            <a:pPr lvl="1"/>
            <a:r>
              <a:rPr lang="en-US" dirty="0"/>
              <a:t>Techniques for delivering instruction in a classroom environment</a:t>
            </a:r>
          </a:p>
          <a:p>
            <a:pPr lvl="1"/>
            <a:r>
              <a:rPr lang="en-US" dirty="0"/>
              <a:t>Techniques for delivering instruction in a technology-delivered environment (computer lab)</a:t>
            </a:r>
          </a:p>
          <a:p>
            <a:pPr lvl="1"/>
            <a:r>
              <a:rPr lang="en-US" dirty="0"/>
              <a:t>Techniques for delivering instruction in a virtual environment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79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Skills to:</a:t>
            </a:r>
          </a:p>
          <a:p>
            <a:pPr lvl="1"/>
            <a:r>
              <a:rPr lang="en-US" dirty="0"/>
              <a:t>Use delivery methods as intended by the course designers</a:t>
            </a:r>
          </a:p>
          <a:p>
            <a:pPr lvl="1"/>
            <a:r>
              <a:rPr lang="en-US" dirty="0"/>
              <a:t>Adapt delivery methods to meet a variety of learning styles</a:t>
            </a:r>
          </a:p>
          <a:p>
            <a:pPr lvl="1"/>
            <a:r>
              <a:rPr lang="en-US" dirty="0"/>
              <a:t>Engage learners through multiple delivery techniques as appropriate to the material, the learners and the situation</a:t>
            </a:r>
          </a:p>
          <a:p>
            <a:pPr lvl="1"/>
            <a:r>
              <a:rPr lang="en-US" dirty="0"/>
              <a:t>Organize and introduce content in a variety of ways (e.g., compare and contrast, steps in a process, advantages and disadvantages)</a:t>
            </a:r>
          </a:p>
          <a:p>
            <a:pPr lvl="1"/>
            <a:r>
              <a:rPr lang="en-US" dirty="0"/>
              <a:t>Identify and implement learning activities that are relevant to the course objectives</a:t>
            </a:r>
          </a:p>
          <a:p>
            <a:pPr lvl="1"/>
            <a:r>
              <a:rPr lang="en-US" dirty="0"/>
              <a:t>Monitor learner comfort level during the use of participatory activities</a:t>
            </a:r>
          </a:p>
          <a:p>
            <a:pPr lvl="1"/>
            <a:r>
              <a:rPr lang="en-US" dirty="0"/>
              <a:t>Stimulate interest and enhance learner understanding through appropriate anecdotes, stories, analogies and humor</a:t>
            </a:r>
          </a:p>
          <a:p>
            <a:pPr lvl="1"/>
            <a:r>
              <a:rPr lang="en-US" dirty="0"/>
              <a:t>Use activities that allow learners to review and apply content at appropriate intervals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98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Assignment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95CADA-1BE4-4699-84B1-6D8A34B4F9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522413" y="2579298"/>
            <a:ext cx="4419600" cy="2918603"/>
          </a:xfr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9DD491-49A7-42DB-8667-63515F814B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Textbook</a:t>
            </a:r>
          </a:p>
          <a:p>
            <a:pPr lvl="1"/>
            <a:r>
              <a:rPr lang="en-US" sz="2400" dirty="0"/>
              <a:t>Ch. 5</a:t>
            </a:r>
          </a:p>
          <a:p>
            <a:r>
              <a:rPr lang="en-US" sz="2800" dirty="0"/>
              <a:t>CompTIA Classroom Trainer Exam (performance-based) Scoring Guide</a:t>
            </a: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BA95C6-3D4E-43CA-A658-204EA03369D0}"/>
              </a:ext>
            </a:extLst>
          </p:cNvPr>
          <p:cNvSpPr txBox="1"/>
          <p:nvPr/>
        </p:nvSpPr>
        <p:spPr>
          <a:xfrm>
            <a:off x="1522413" y="549790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madhawaweblog.blogspot.com/2015/09/book-fair-2015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9944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important links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CompTIA CTT+ website</a:t>
            </a:r>
          </a:p>
          <a:p>
            <a:pPr lvl="1"/>
            <a:r>
              <a:rPr lang="en-US" dirty="0">
                <a:hlinkClick r:id="rId2"/>
              </a:rPr>
              <a:t>https://certification.comptia.org/certifications/ctt</a:t>
            </a:r>
            <a:endParaRPr lang="en-US" dirty="0"/>
          </a:p>
          <a:p>
            <a:r>
              <a:rPr lang="en-US" dirty="0"/>
              <a:t>CompTIA CTT+ TK0-201 exam objectives</a:t>
            </a:r>
          </a:p>
          <a:p>
            <a:pPr lvl="1"/>
            <a:r>
              <a:rPr lang="en-US" dirty="0">
                <a:hlinkClick r:id="rId3"/>
              </a:rPr>
              <a:t>https://certification.comptia.org/docs/default-source/exam-objectives/cttplus_objectives.pdf</a:t>
            </a:r>
            <a:endParaRPr lang="en-US" dirty="0"/>
          </a:p>
          <a:p>
            <a:r>
              <a:rPr lang="en-US" dirty="0"/>
              <a:t>CompTIA CTT+ Program Overview</a:t>
            </a:r>
          </a:p>
          <a:p>
            <a:pPr lvl="1"/>
            <a:r>
              <a:rPr lang="en-US" dirty="0">
                <a:hlinkClick r:id="rId4"/>
              </a:rPr>
              <a:t>https://certification.comptia.org/docs/default-source/downloadablefiles/01981-product-pages-ctt-page-table-online.pdf</a:t>
            </a:r>
            <a:endParaRPr lang="en-US" dirty="0"/>
          </a:p>
          <a:p>
            <a:r>
              <a:rPr lang="en-US" dirty="0"/>
              <a:t>How to Prepare</a:t>
            </a:r>
          </a:p>
          <a:p>
            <a:pPr lvl="1"/>
            <a:r>
              <a:rPr lang="en-US" dirty="0"/>
              <a:t>CompTIA CTT+ Classroom Trainer</a:t>
            </a:r>
          </a:p>
          <a:p>
            <a:pPr lvl="2"/>
            <a:r>
              <a:rPr lang="en-US" dirty="0">
                <a:hlinkClick r:id="rId5"/>
              </a:rPr>
              <a:t>https://certification.comptia.org/docs/default-source/downloadablefiles/01981-ctt-classroom-trainer-howtoprepare-2015-online.pdf</a:t>
            </a:r>
            <a:endParaRPr lang="en-US" dirty="0"/>
          </a:p>
          <a:p>
            <a:pPr lvl="1"/>
            <a:r>
              <a:rPr lang="en-US" dirty="0"/>
              <a:t>CompTIA CTT+ Virtual Classroom Trainer</a:t>
            </a:r>
          </a:p>
          <a:p>
            <a:pPr lvl="2"/>
            <a:r>
              <a:rPr lang="en-US" dirty="0">
                <a:hlinkClick r:id="rId6"/>
              </a:rPr>
              <a:t>https://certification.comptia.org/docs/default-source/downloadablefiles/01981-virtual-ctt-classroom-trainer-howtoprepare-2015-online.pdf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91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Schedule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B158971-FFAF-40AA-B3A7-C8679DF3D0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9295333"/>
              </p:ext>
            </p:extLst>
          </p:nvPr>
        </p:nvGraphicFramePr>
        <p:xfrm>
          <a:off x="1522413" y="1905000"/>
          <a:ext cx="8000239" cy="40792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11173">
                  <a:extLst>
                    <a:ext uri="{9D8B030D-6E8A-4147-A177-3AD203B41FA5}">
                      <a16:colId xmlns:a16="http://schemas.microsoft.com/office/drawing/2014/main" val="4248351655"/>
                    </a:ext>
                  </a:extLst>
                </a:gridCol>
                <a:gridCol w="651193">
                  <a:extLst>
                    <a:ext uri="{9D8B030D-6E8A-4147-A177-3AD203B41FA5}">
                      <a16:colId xmlns:a16="http://schemas.microsoft.com/office/drawing/2014/main" val="343842750"/>
                    </a:ext>
                  </a:extLst>
                </a:gridCol>
                <a:gridCol w="1019493">
                  <a:extLst>
                    <a:ext uri="{9D8B030D-6E8A-4147-A177-3AD203B41FA5}">
                      <a16:colId xmlns:a16="http://schemas.microsoft.com/office/drawing/2014/main" val="790834910"/>
                    </a:ext>
                  </a:extLst>
                </a:gridCol>
                <a:gridCol w="4818380">
                  <a:extLst>
                    <a:ext uri="{9D8B030D-6E8A-4147-A177-3AD203B41FA5}">
                      <a16:colId xmlns:a16="http://schemas.microsoft.com/office/drawing/2014/main" val="6769682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Day/week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Chapter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Domain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994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Monday/1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I, 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1, 2,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294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Tuesday/1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239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Wednesday/1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085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702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Friday/1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693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Monday/2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089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510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Wednesday/2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306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258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Friday/2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11, 12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 Evaluate the Training 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868751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1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2.0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2.0 Methods and Media for Instructional Delivery</a:t>
            </a:r>
          </a:p>
          <a:p>
            <a:pPr lvl="1"/>
            <a:r>
              <a:rPr lang="en-US" dirty="0"/>
              <a:t>2A Select and implement delivery methods.</a:t>
            </a:r>
          </a:p>
          <a:p>
            <a:pPr lvl="2"/>
            <a:r>
              <a:rPr lang="en-US" dirty="0"/>
              <a:t>Today</a:t>
            </a:r>
          </a:p>
          <a:p>
            <a:pPr lvl="1"/>
            <a:r>
              <a:rPr lang="en-US" dirty="0"/>
              <a:t>2B Use instructional media.</a:t>
            </a:r>
          </a:p>
          <a:p>
            <a:pPr lvl="2"/>
            <a:r>
              <a:rPr lang="en-US" dirty="0"/>
              <a:t>Tomorrow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50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Select and implement delivery methods</a:t>
            </a:r>
          </a:p>
          <a:p>
            <a:pPr lvl="1"/>
            <a:r>
              <a:rPr lang="en-US" dirty="0"/>
              <a:t>Who?</a:t>
            </a:r>
          </a:p>
          <a:p>
            <a:pPr lvl="1"/>
            <a:r>
              <a:rPr lang="en-US" dirty="0"/>
              <a:t>What?</a:t>
            </a:r>
          </a:p>
          <a:p>
            <a:pPr lvl="1"/>
            <a:r>
              <a:rPr lang="en-US" dirty="0"/>
              <a:t>Where?</a:t>
            </a:r>
          </a:p>
          <a:p>
            <a:pPr lvl="1"/>
            <a:r>
              <a:rPr lang="en-US" dirty="0"/>
              <a:t>Why?</a:t>
            </a:r>
          </a:p>
          <a:p>
            <a:pPr lvl="1"/>
            <a:r>
              <a:rPr lang="en-US" dirty="0"/>
              <a:t>When?</a:t>
            </a:r>
          </a:p>
          <a:p>
            <a:pPr lvl="1"/>
            <a:r>
              <a:rPr lang="en-US" dirty="0"/>
              <a:t>How?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939ADFA9-9766-4BEF-BCF5-CE105F761B3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5225" y="1911191"/>
            <a:ext cx="4419600" cy="2857360"/>
          </a:xfr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8447788-2125-4924-916F-FB7F280FE856}"/>
              </a:ext>
            </a:extLst>
          </p:cNvPr>
          <p:cNvSpPr txBox="1"/>
          <p:nvPr/>
        </p:nvSpPr>
        <p:spPr>
          <a:xfrm>
            <a:off x="6245225" y="476855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esheninger.blogspot.ca/2015/02/tips-for-byod-equity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92684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a wide variety of delivery methods</a:t>
            </a:r>
          </a:p>
          <a:p>
            <a:pPr lvl="1"/>
            <a:r>
              <a:rPr lang="en-US" dirty="0"/>
              <a:t>Discussion</a:t>
            </a:r>
          </a:p>
          <a:p>
            <a:pPr lvl="1"/>
            <a:r>
              <a:rPr lang="en-US" dirty="0"/>
              <a:t>Brainstorm</a:t>
            </a:r>
          </a:p>
          <a:p>
            <a:pPr lvl="2"/>
            <a:r>
              <a:rPr lang="en-US" dirty="0"/>
              <a:t>Rules of brainstorming</a:t>
            </a:r>
          </a:p>
          <a:p>
            <a:pPr lvl="1"/>
            <a:r>
              <a:rPr lang="en-US" dirty="0"/>
              <a:t>Lecture</a:t>
            </a:r>
          </a:p>
          <a:p>
            <a:pPr lvl="1"/>
            <a:r>
              <a:rPr lang="en-US" dirty="0"/>
              <a:t>Demonstration </a:t>
            </a:r>
          </a:p>
          <a:p>
            <a:pPr lvl="1"/>
            <a:r>
              <a:rPr lang="en-US" dirty="0"/>
              <a:t>Role play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76D58F6F-2AA3-4578-82F4-72CBFE7DF91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323013" y="1905000"/>
            <a:ext cx="4267200" cy="426720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72C74BA-BE54-4C1C-8868-232892CD8359}"/>
              </a:ext>
            </a:extLst>
          </p:cNvPr>
          <p:cNvSpPr txBox="1"/>
          <p:nvPr/>
        </p:nvSpPr>
        <p:spPr>
          <a:xfrm>
            <a:off x="6323013" y="6172200"/>
            <a:ext cx="426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getmespark.com/five-ways-not-to-brainstorm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61983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advantages and disadvantages of each delivery method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44F7128-841E-4DA2-BDEB-68C0AA52175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33147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E515F16-3F09-4E0C-BA27-1438761124A0}"/>
              </a:ext>
            </a:extLst>
          </p:cNvPr>
          <p:cNvSpPr txBox="1"/>
          <p:nvPr/>
        </p:nvSpPr>
        <p:spPr>
          <a:xfrm>
            <a:off x="6246814" y="521970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en.wikipedia.org/wiki/Whiteboard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78620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</a:t>
            </a:r>
          </a:p>
          <a:p>
            <a:pPr lvl="1"/>
            <a:r>
              <a:rPr lang="en-US" dirty="0"/>
              <a:t>Characteristics of adult learners</a:t>
            </a:r>
          </a:p>
          <a:p>
            <a:pPr lvl="1"/>
            <a:r>
              <a:rPr lang="en-US" dirty="0"/>
              <a:t>Generally accepted adult learning theories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DB97A32-F5D2-40F1-8B4C-38CF10E43DF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436651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3495233-C0C3-409A-82F9-547EFC3F0233}"/>
              </a:ext>
            </a:extLst>
          </p:cNvPr>
          <p:cNvSpPr txBox="1"/>
          <p:nvPr/>
        </p:nvSpPr>
        <p:spPr>
          <a:xfrm>
            <a:off x="6246814" y="434165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uminntilt.com/2014/07/09/teaching-across-generations-part-i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72099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&amp; Media:  Instructional Delivery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Characteristics of adult learners</a:t>
            </a:r>
          </a:p>
          <a:p>
            <a:pPr lvl="1"/>
            <a:r>
              <a:rPr lang="en-US" dirty="0"/>
              <a:t>Self-direction</a:t>
            </a:r>
          </a:p>
          <a:p>
            <a:pPr lvl="1"/>
            <a:r>
              <a:rPr lang="en-US" dirty="0"/>
              <a:t>Practical and results-oriented</a:t>
            </a:r>
          </a:p>
          <a:p>
            <a:pPr lvl="1"/>
            <a:r>
              <a:rPr lang="en-US" dirty="0"/>
              <a:t>Less open-minded </a:t>
            </a:r>
          </a:p>
          <a:p>
            <a:pPr lvl="2"/>
            <a:r>
              <a:rPr lang="en-US" dirty="0"/>
              <a:t>Therefore more resistant to change</a:t>
            </a:r>
          </a:p>
          <a:p>
            <a:pPr lvl="1"/>
            <a:r>
              <a:rPr lang="en-US" dirty="0"/>
              <a:t>Slower learning</a:t>
            </a:r>
          </a:p>
          <a:p>
            <a:pPr lvl="2"/>
            <a:r>
              <a:rPr lang="en-US" dirty="0"/>
              <a:t>Yet more integrative knowledge</a:t>
            </a:r>
          </a:p>
          <a:p>
            <a:pPr lvl="1"/>
            <a:r>
              <a:rPr lang="en-US" dirty="0"/>
              <a:t>Use personal experience as a resource</a:t>
            </a:r>
          </a:p>
          <a:p>
            <a:pPr lvl="1"/>
            <a:r>
              <a:rPr lang="en-US" dirty="0"/>
              <a:t>Motivation</a:t>
            </a:r>
          </a:p>
          <a:p>
            <a:pPr lvl="2"/>
            <a:r>
              <a:rPr lang="en-US" dirty="0"/>
              <a:t>Learning in adulthood is usually voluntary</a:t>
            </a:r>
          </a:p>
          <a:p>
            <a:pPr lvl="1"/>
            <a:r>
              <a:rPr lang="en-US" dirty="0"/>
              <a:t>Multi-level responsibilities (family, friends, work, etc.)</a:t>
            </a:r>
          </a:p>
          <a:p>
            <a:pPr lvl="1"/>
            <a:r>
              <a:rPr lang="en-US" dirty="0"/>
              <a:t>High expectations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https://elearningindustry.com/8-important-characteristics-of-adult-learners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72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ompTIA CTT+ Certified Technical Trainer Exam TK0-201&amp;quot;&quot;/&gt;&lt;property id=&quot;20307&quot; value=&quot;256&quot;/&gt;&lt;/object&gt;&lt;object type=&quot;3&quot; unique_id=&quot;10250&quot;&gt;&lt;property id=&quot;20148&quot; value=&quot;5&quot;/&gt;&lt;property id=&quot;20300&quot; value=&quot;Slide 2 - &amp;quot;What are we going to cover?&amp;quot;&quot;/&gt;&lt;property id=&quot;20307&quot; value=&quot;271&quot;/&gt;&lt;/object&gt;&lt;object type=&quot;3&quot; unique_id=&quot;10253&quot;&gt;&lt;property id=&quot;20148&quot; value=&quot;5&quot;/&gt;&lt;property id=&quot;20300&quot; value=&quot;Slide 3 - &amp;quot;Course Schedule&amp;quot;&quot;/&gt;&lt;property id=&quot;20307&quot; value=&quot;274&quot;/&gt;&lt;/object&gt;&lt;object type=&quot;3&quot; unique_id=&quot;10722&quot;&gt;&lt;property id=&quot;20148&quot; value=&quot;5&quot;/&gt;&lt;property id=&quot;20300&quot; value=&quot;Slide 4 - &amp;quot;Domain 2.0&amp;quot;&quot;/&gt;&lt;property id=&quot;20307&quot; value=&quot;275&quot;/&gt;&lt;/object&gt;&lt;object type=&quot;3&quot; unique_id=&quot;10728&quot;&gt;&lt;property id=&quot;20148&quot; value=&quot;5&quot;/&gt;&lt;property id=&quot;20300&quot; value=&quot;Slide 5 - &amp;quot;Methods &amp;amp; Media:  Instructional Delivery&amp;quot;&quot;/&gt;&lt;property id=&quot;20307&quot; value=&quot;281&quot;/&gt;&lt;/object&gt;&lt;object type=&quot;3&quot; unique_id=&quot;10742&quot;&gt;&lt;property id=&quot;20148&quot; value=&quot;5&quot;/&gt;&lt;property id=&quot;20300&quot; value=&quot;Slide 24 - &amp;quot;What have we learned so far?&amp;quot;&quot;/&gt;&lt;property id=&quot;20307&quot; value=&quot;296&quot;/&gt;&lt;/object&gt;&lt;object type=&quot;3&quot; unique_id=&quot;10743&quot;&gt;&lt;property id=&quot;20148&quot; value=&quot;5&quot;/&gt;&lt;property id=&quot;20300&quot; value=&quot;Slide 25 - &amp;quot;What have we learned so far?&amp;quot;&quot;/&gt;&lt;property id=&quot;20307&quot; value=&quot;297&quot;/&gt;&lt;/object&gt;&lt;object type=&quot;3&quot; unique_id=&quot;10744&quot;&gt;&lt;property id=&quot;20148&quot; value=&quot;5&quot;/&gt;&lt;property id=&quot;20300&quot; value=&quot;Slide 26 - &amp;quot;Reading Assignment&amp;quot;&quot;/&gt;&lt;property id=&quot;20307&quot; value=&quot;298&quot;/&gt;&lt;/object&gt;&lt;object type=&quot;3&quot; unique_id=&quot;11354&quot;&gt;&lt;property id=&quot;20148&quot; value=&quot;5&quot;/&gt;&lt;property id=&quot;20300&quot; value=&quot;Slide 27 - &amp;quot;Very important links&amp;quot;&quot;/&gt;&lt;property id=&quot;20307&quot; value=&quot;299&quot;/&gt;&lt;/object&gt;&lt;object type=&quot;3&quot; unique_id=&quot;12807&quot;&gt;&lt;property id=&quot;20148&quot; value=&quot;5&quot;/&gt;&lt;property id=&quot;20300&quot; value=&quot;Slide 6 - &amp;quot;Methods &amp;amp; Media:  Instructional Delivery&amp;quot;&quot;/&gt;&lt;property id=&quot;20307&quot; value=&quot;322&quot;/&gt;&lt;/object&gt;&lt;object type=&quot;3&quot; unique_id=&quot;12808&quot;&gt;&lt;property id=&quot;20148&quot; value=&quot;5&quot;/&gt;&lt;property id=&quot;20300&quot; value=&quot;Slide 7 - &amp;quot;Methods &amp;amp; Media:  Instructional Delivery&amp;quot;&quot;/&gt;&lt;property id=&quot;20307&quot; value=&quot;323&quot;/&gt;&lt;/object&gt;&lt;object type=&quot;3&quot; unique_id=&quot;12809&quot;&gt;&lt;property id=&quot;20148&quot; value=&quot;5&quot;/&gt;&lt;property id=&quot;20300&quot; value=&quot;Slide 8 - &amp;quot;Methods &amp;amp; Media:  Instructional Delivery&amp;quot;&quot;/&gt;&lt;property id=&quot;20307&quot; value=&quot;324&quot;/&gt;&lt;/object&gt;&lt;object type=&quot;3&quot; unique_id=&quot;12810&quot;&gt;&lt;property id=&quot;20148&quot; value=&quot;5&quot;/&gt;&lt;property id=&quot;20300&quot; value=&quot;Slide 9 - &amp;quot;Methods &amp;amp; Media:  Instructional Delivery&amp;quot;&quot;/&gt;&lt;property id=&quot;20307&quot; value=&quot;325&quot;/&gt;&lt;/object&gt;&lt;object type=&quot;3&quot; unique_id=&quot;12811&quot;&gt;&lt;property id=&quot;20148&quot; value=&quot;5&quot;/&gt;&lt;property id=&quot;20300&quot; value=&quot;Slide 10 - &amp;quot;Methods &amp;amp; Media:  Instructional Delivery&amp;quot;&quot;/&gt;&lt;property id=&quot;20307&quot; value=&quot;326&quot;/&gt;&lt;/object&gt;&lt;object type=&quot;3&quot; unique_id=&quot;12812&quot;&gt;&lt;property id=&quot;20148&quot; value=&quot;5&quot;/&gt;&lt;property id=&quot;20300&quot; value=&quot;Slide 11 - &amp;quot;Methods &amp;amp; Media:  Instructional Delivery&amp;quot;&quot;/&gt;&lt;property id=&quot;20307&quot; value=&quot;327&quot;/&gt;&lt;/object&gt;&lt;object type=&quot;3&quot; unique_id=&quot;12813&quot;&gt;&lt;property id=&quot;20148&quot; value=&quot;5&quot;/&gt;&lt;property id=&quot;20300&quot; value=&quot;Slide 12 - &amp;quot;Methods &amp;amp; Media:  Instructional Delivery&amp;quot;&quot;/&gt;&lt;property id=&quot;20307&quot; value=&quot;328&quot;/&gt;&lt;/object&gt;&lt;object type=&quot;3&quot; unique_id=&quot;12814&quot;&gt;&lt;property id=&quot;20148&quot; value=&quot;5&quot;/&gt;&lt;property id=&quot;20300&quot; value=&quot;Slide 13 - &amp;quot;Methods &amp;amp; Media:  Instructional Delivery&amp;quot;&quot;/&gt;&lt;property id=&quot;20307&quot; value=&quot;329&quot;/&gt;&lt;/object&gt;&lt;object type=&quot;3&quot; unique_id=&quot;12815&quot;&gt;&lt;property id=&quot;20148&quot; value=&quot;5&quot;/&gt;&lt;property id=&quot;20300&quot; value=&quot;Slide 14 - &amp;quot;Methods &amp;amp; Media:  Instructional Delivery&amp;quot;&quot;/&gt;&lt;property id=&quot;20307&quot; value=&quot;330&quot;/&gt;&lt;/object&gt;&lt;object type=&quot;3&quot; unique_id=&quot;12816&quot;&gt;&lt;property id=&quot;20148&quot; value=&quot;5&quot;/&gt;&lt;property id=&quot;20300&quot; value=&quot;Slide 15 - &amp;quot;Methods &amp;amp; Media:  Instructional Delivery&amp;quot;&quot;/&gt;&lt;property id=&quot;20307&quot; value=&quot;331&quot;/&gt;&lt;/object&gt;&lt;object type=&quot;3&quot; unique_id=&quot;12817&quot;&gt;&lt;property id=&quot;20148&quot; value=&quot;5&quot;/&gt;&lt;property id=&quot;20300&quot; value=&quot;Slide 16 - &amp;quot;Methods &amp;amp; Media:  Instructional Delivery&amp;quot;&quot;/&gt;&lt;property id=&quot;20307&quot; value=&quot;332&quot;/&gt;&lt;/object&gt;&lt;object type=&quot;3&quot; unique_id=&quot;12818&quot;&gt;&lt;property id=&quot;20148&quot; value=&quot;5&quot;/&gt;&lt;property id=&quot;20300&quot; value=&quot;Slide 17 - &amp;quot;Methods &amp;amp; Media:  Instructional Delivery&amp;quot;&quot;/&gt;&lt;property id=&quot;20307&quot; value=&quot;333&quot;/&gt;&lt;/object&gt;&lt;object type=&quot;3&quot; unique_id=&quot;12819&quot;&gt;&lt;property id=&quot;20148&quot; value=&quot;5&quot;/&gt;&lt;property id=&quot;20300&quot; value=&quot;Slide 18 - &amp;quot;Methods &amp;amp; Media:  Instructional Delivery&amp;quot;&quot;/&gt;&lt;property id=&quot;20307&quot; value=&quot;334&quot;/&gt;&lt;/object&gt;&lt;object type=&quot;3&quot; unique_id=&quot;12820&quot;&gt;&lt;property id=&quot;20148&quot; value=&quot;5&quot;/&gt;&lt;property id=&quot;20300&quot; value=&quot;Slide 19 - &amp;quot;Methods &amp;amp; Media:  Instructional Delivery&amp;quot;&quot;/&gt;&lt;property id=&quot;20307&quot; value=&quot;335&quot;/&gt;&lt;/object&gt;&lt;object type=&quot;3&quot; unique_id=&quot;12821&quot;&gt;&lt;property id=&quot;20148&quot; value=&quot;5&quot;/&gt;&lt;property id=&quot;20300&quot; value=&quot;Slide 20 - &amp;quot;Methods &amp;amp; Media:  Instructional Delivery&amp;quot;&quot;/&gt;&lt;property id=&quot;20307&quot; value=&quot;336&quot;/&gt;&lt;/object&gt;&lt;object type=&quot;3&quot; unique_id=&quot;12822&quot;&gt;&lt;property id=&quot;20148&quot; value=&quot;5&quot;/&gt;&lt;property id=&quot;20300&quot; value=&quot;Slide 21 - &amp;quot;Methods &amp;amp; Media:  Instructional Delivery&amp;quot;&quot;/&gt;&lt;property id=&quot;20307&quot; value=&quot;337&quot;/&gt;&lt;/object&gt;&lt;object type=&quot;3&quot; unique_id=&quot;12823&quot;&gt;&lt;property id=&quot;20148&quot; value=&quot;5&quot;/&gt;&lt;property id=&quot;20300&quot; value=&quot;Slide 22 - &amp;quot;Methods &amp;amp; Media:  Instructional Delivery&amp;quot;&quot;/&gt;&lt;property id=&quot;20307&quot; value=&quot;338&quot;/&gt;&lt;/object&gt;&lt;object type=&quot;3&quot; unique_id=&quot;12824&quot;&gt;&lt;property id=&quot;20148&quot; value=&quot;5&quot;/&gt;&lt;property id=&quot;20300&quot; value=&quot;Slide 23&quot;/&gt;&lt;property id=&quot;20307&quot; value=&quot;339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0001018.potx" id="{D19C2884-2C55-4C1A-A5C2-5D03FF1F35A4}" vid="{5F7A9C6A-558C-4654-B762-2F22BC904FAE}"/>
    </a:ext>
  </a:extLst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Chalkboard education presentation (widescreen)</Template>
  <TotalTime>4842</TotalTime>
  <Words>1402</Words>
  <Application>Microsoft Office PowerPoint</Application>
  <PresentationFormat>Custom</PresentationFormat>
  <Paragraphs>246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Consolas</vt:lpstr>
      <vt:lpstr>Corbel</vt:lpstr>
      <vt:lpstr>Chalkboard 16x9</vt:lpstr>
      <vt:lpstr>CompTIA CTT+ Certified Technical Trainer Exam TK0-201</vt:lpstr>
      <vt:lpstr>What are we going to cover?</vt:lpstr>
      <vt:lpstr>Course Schedule</vt:lpstr>
      <vt:lpstr>Domain 2.0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Methods &amp; Media:  Instructional Delivery</vt:lpstr>
      <vt:lpstr>PowerPoint Presentation</vt:lpstr>
      <vt:lpstr>What have we learned so far?</vt:lpstr>
      <vt:lpstr>What have we learned so far?</vt:lpstr>
      <vt:lpstr>Reading Assignment</vt:lpstr>
      <vt:lpstr>Very important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CompTIA CTT+ Certified Technical Trainer</dc:title>
  <dc:creator>Stephen Padilla</dc:creator>
  <cp:lastModifiedBy>Stephen Padilla</cp:lastModifiedBy>
  <cp:revision>38</cp:revision>
  <dcterms:created xsi:type="dcterms:W3CDTF">2019-01-05T23:05:34Z</dcterms:created>
  <dcterms:modified xsi:type="dcterms:W3CDTF">2019-01-09T07:48:02Z</dcterms:modified>
</cp:coreProperties>
</file>